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3" r:id="rId6"/>
    <p:sldId id="260" r:id="rId7"/>
    <p:sldId id="264" r:id="rId8"/>
    <p:sldId id="261" r:id="rId9"/>
    <p:sldId id="262"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9/2/2014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9/2/2014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1145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PH" dirty="0" smtClean="0"/>
              <a:t>The 3 Radioactive particles</a:t>
            </a:r>
            <a:endParaRPr lang="en-PH" dirty="0"/>
          </a:p>
        </p:txBody>
      </p:sp>
      <p:pic>
        <p:nvPicPr>
          <p:cNvPr id="1028" name="Picture 4" descr="http://physics.bu.edu/cc104/abc_decay.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15473" y="1192480"/>
            <a:ext cx="3527783" cy="398509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9485959"/>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4487332"/>
            <a:ext cx="10417377" cy="1507067"/>
          </a:xfrm>
        </p:spPr>
        <p:txBody>
          <a:bodyPr>
            <a:normAutofit/>
          </a:bodyPr>
          <a:lstStyle/>
          <a:p>
            <a:pPr algn="ctr"/>
            <a:r>
              <a:rPr lang="en-PH" sz="3200" dirty="0"/>
              <a:t>Separation of some radioactive emissions</a:t>
            </a:r>
            <a:endParaRPr lang="en-PH" sz="3200" dirty="0"/>
          </a:p>
        </p:txBody>
      </p:sp>
      <p:pic>
        <p:nvPicPr>
          <p:cNvPr id="7170" name="Picture 2" descr="http://www.kentchemistry.com/aplinks/chapters/19nuclear/separabg.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57699" y="965916"/>
            <a:ext cx="10479244" cy="26198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96385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665" y="713822"/>
            <a:ext cx="8534400" cy="1507067"/>
          </a:xfrm>
        </p:spPr>
        <p:txBody>
          <a:bodyPr>
            <a:normAutofit fontScale="90000"/>
          </a:bodyPr>
          <a:lstStyle/>
          <a:p>
            <a:pPr lvl="0" defTabSz="914400" eaLnBrk="0" fontAlgn="base" hangingPunct="0">
              <a:spcAft>
                <a:spcPct val="0"/>
              </a:spcAft>
            </a:pPr>
            <a:r>
              <a:rPr lang="en-US" altLang="en-US" cap="none" dirty="0">
                <a:ln>
                  <a:noFill/>
                </a:ln>
                <a:solidFill>
                  <a:srgbClr val="000000"/>
                </a:solidFill>
                <a:latin typeface="Times New Roman" panose="02020603050405020304" pitchFamily="18" charset="0"/>
                <a:cs typeface="Times New Roman" panose="02020603050405020304" pitchFamily="18" charset="0"/>
              </a:rPr>
              <a:t>Pierre and Marie Curie discover 3 distinct types of accelerated particles from radioactive decay</a:t>
            </a:r>
            <a:r>
              <a:rPr lang="en-US" altLang="en-US" sz="1800" cap="none" dirty="0">
                <a:ln>
                  <a:noFill/>
                </a:ln>
              </a:rPr>
              <a:t/>
            </a:r>
            <a:br>
              <a:rPr lang="en-US" altLang="en-US" sz="1800" cap="none" dirty="0">
                <a:ln>
                  <a:noFill/>
                </a:ln>
              </a:rPr>
            </a:br>
            <a:r>
              <a:rPr lang="en-US" altLang="en-US" cap="none" dirty="0">
                <a:ln>
                  <a:noFill/>
                </a:ln>
                <a:solidFill>
                  <a:srgbClr val="000000"/>
                </a:solidFill>
                <a:latin typeface="Times New Roman" panose="02020603050405020304" pitchFamily="18" charset="0"/>
                <a:cs typeface="Times New Roman" panose="02020603050405020304" pitchFamily="18" charset="0"/>
              </a:rPr>
              <a:t>named after the first three letters of the Greek alphabet:</a:t>
            </a:r>
            <a:endParaRPr lang="en-PH" dirty="0"/>
          </a:p>
        </p:txBody>
      </p:sp>
      <p:sp>
        <p:nvSpPr>
          <p:cNvPr id="4" name="Rectangle 1"/>
          <p:cNvSpPr>
            <a:spLocks noGrp="1" noChangeArrowheads="1"/>
          </p:cNvSpPr>
          <p:nvPr>
            <p:ph idx="1"/>
          </p:nvPr>
        </p:nvSpPr>
        <p:spPr bwMode="auto">
          <a:xfrm>
            <a:off x="529665" y="2220889"/>
            <a:ext cx="10095405"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br>
              <a:rPr kumimoji="0" lang="en-US" altLang="en-US" sz="2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br>
            <a:r>
              <a:rPr kumimoji="0" lang="en-US" altLang="en-US" sz="2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smtClean="0">
                <a:ln>
                  <a:noFill/>
                </a:ln>
                <a:solidFill>
                  <a:srgbClr val="000000"/>
                </a:solidFill>
                <a:effectLst/>
                <a:latin typeface="Symbol" panose="05050102010706020507" pitchFamily="18" charset="2"/>
                <a:cs typeface="Times New Roman" panose="02020603050405020304" pitchFamily="18" charset="0"/>
              </a:rPr>
              <a:t>a</a:t>
            </a:r>
            <a:r>
              <a:rPr kumimoji="0" lang="en-US" altLang="en-US" sz="2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(alpha), </a:t>
            </a:r>
            <a:r>
              <a:rPr kumimoji="0" lang="en-US" altLang="en-US" sz="2400" b="0" i="0" u="none" strike="noStrike" cap="none" normalizeH="0" baseline="0" dirty="0" smtClean="0">
                <a:ln>
                  <a:noFill/>
                </a:ln>
                <a:solidFill>
                  <a:srgbClr val="000000"/>
                </a:solidFill>
                <a:effectLst/>
                <a:latin typeface="Symbol" panose="05050102010706020507" pitchFamily="18" charset="2"/>
                <a:cs typeface="Times New Roman" panose="02020603050405020304" pitchFamily="18" charset="0"/>
              </a:rPr>
              <a:t>b</a:t>
            </a:r>
            <a:r>
              <a:rPr kumimoji="0" lang="en-US" altLang="en-US" sz="2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(beta), and </a:t>
            </a:r>
            <a:r>
              <a:rPr kumimoji="0" lang="en-US" altLang="en-US" sz="2400" b="0" i="0" u="none" strike="noStrike" cap="none" normalizeH="0" baseline="0" dirty="0" smtClean="0">
                <a:ln>
                  <a:noFill/>
                </a:ln>
                <a:solidFill>
                  <a:srgbClr val="000000"/>
                </a:solidFill>
                <a:effectLst/>
                <a:latin typeface="Symbol" panose="05050102010706020507" pitchFamily="18" charset="2"/>
                <a:cs typeface="Times New Roman" panose="02020603050405020304" pitchFamily="18" charset="0"/>
              </a:rPr>
              <a:t>g</a:t>
            </a:r>
            <a:r>
              <a:rPr kumimoji="0" lang="en-US" altLang="en-US" sz="2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(gamma)</a:t>
            </a:r>
            <a:endParaRPr kumimoji="0" lang="en-US" altLang="en-US" sz="2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separated by a magnetic field</a:t>
            </a:r>
            <a:r>
              <a:rPr lang="en-US" altLang="en-US" sz="2400" dirty="0" smtClean="0">
                <a:solidFill>
                  <a:srgbClr val="000000"/>
                </a:solidFill>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positive alpha particles bend one direction</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negative beta particles bend opposite,</a:t>
            </a:r>
            <a:r>
              <a:rPr kumimoji="0" lang="en-US" altLang="en-US" sz="2400" b="0" i="0" u="none" strike="noStrike" cap="none" normalizeH="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neutral gamma rays do not bend at all</a:t>
            </a: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n-US" sz="2400" dirty="0">
              <a:solidFill>
                <a:srgbClr val="000000"/>
              </a:solidFill>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smtClean="0">
              <a:ln>
                <a:noFill/>
              </a:ln>
              <a:solidFill>
                <a:schemeClr val="tx1"/>
              </a:solidFill>
              <a:effectLst/>
            </a:endParaRPr>
          </a:p>
        </p:txBody>
      </p:sp>
      <p:graphicFrame>
        <p:nvGraphicFramePr>
          <p:cNvPr id="8" name="Table 7"/>
          <p:cNvGraphicFramePr>
            <a:graphicFrameLocks noGrp="1"/>
          </p:cNvGraphicFramePr>
          <p:nvPr>
            <p:extLst>
              <p:ext uri="{D42A27DB-BD31-4B8C-83A1-F6EECF244321}">
                <p14:modId xmlns:p14="http://schemas.microsoft.com/office/powerpoint/2010/main" val="3993608341"/>
              </p:ext>
            </p:extLst>
          </p:nvPr>
        </p:nvGraphicFramePr>
        <p:xfrm>
          <a:off x="510346" y="3902299"/>
          <a:ext cx="10134042" cy="2421227"/>
        </p:xfrm>
        <a:graphic>
          <a:graphicData uri="http://schemas.openxmlformats.org/drawingml/2006/table">
            <a:tbl>
              <a:tblPr>
                <a:tableStyleId>{17292A2E-F333-43FB-9621-5CBBE7FDCDCB}</a:tableStyleId>
              </a:tblPr>
              <a:tblGrid>
                <a:gridCol w="10134042"/>
              </a:tblGrid>
              <a:tr h="2421227">
                <a:tc>
                  <a:txBody>
                    <a:bodyPr/>
                    <a:lstStyle/>
                    <a:p>
                      <a:pPr>
                        <a:lnSpc>
                          <a:spcPct val="150000"/>
                        </a:lnSpc>
                      </a:pPr>
                      <a:r>
                        <a:rPr lang="en-PH" sz="1800" dirty="0">
                          <a:effectLst/>
                        </a:rPr>
                        <a:t>Alpha particles can be stopped by a sheet of paper, beta particles by aluminum, and gamma radiation by a block of lead. Gamma radiation can penetrate very far into a material, and so it is gamma radiation that poses the most danger when working with radioactive materials, although all types of radiation are very dangerous. Sadly, it took scientists many years to realize the perils of radioactivity...</a:t>
                      </a:r>
                      <a:endParaRPr lang="en-PH" sz="1800" b="0" i="0" dirty="0">
                        <a:effectLst/>
                        <a:latin typeface="Arial" panose="020B0604020202020204" pitchFamily="34" charset="0"/>
                      </a:endParaRPr>
                    </a:p>
                  </a:txBody>
                  <a:tcPr/>
                </a:tc>
              </a:tr>
            </a:tbl>
          </a:graphicData>
        </a:graphic>
      </p:graphicFrame>
      <p:sp>
        <p:nvSpPr>
          <p:cNvPr id="9" name="Rectangle 7"/>
          <p:cNvSpPr>
            <a:spLocks noChangeArrowheads="1"/>
          </p:cNvSpPr>
          <p:nvPr/>
        </p:nvSpPr>
        <p:spPr bwMode="auto">
          <a:xfrm>
            <a:off x="491030" y="474358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Verdana" panose="020B0604030504040204" pitchFamily="34" charset="0"/>
              </a:rPr>
              <a:t/>
            </a:r>
            <a:br>
              <a:rPr kumimoji="0" lang="en-US" altLang="en-US" sz="900" b="0" i="0" u="none" strike="noStrike" cap="none" normalizeH="0" baseline="0" smtClean="0">
                <a:ln>
                  <a:noFill/>
                </a:ln>
                <a:solidFill>
                  <a:srgbClr val="000000"/>
                </a:solidFill>
                <a:effectLst/>
                <a:latin typeface="Verdana" panose="020B060403050404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92635160"/>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1"/>
            <a:ext cx="10765106" cy="5380148"/>
          </a:xfrm>
        </p:spPr>
        <p:txBody>
          <a:bodyPr>
            <a:normAutofit/>
          </a:bodyPr>
          <a:lstStyle/>
          <a:p>
            <a:pPr marL="0" lvl="0" indent="0" defTabSz="914400" eaLnBrk="0" fontAlgn="base" hangingPunct="0">
              <a:spcBef>
                <a:spcPct val="0"/>
              </a:spcBef>
              <a:spcAft>
                <a:spcPct val="0"/>
              </a:spcAft>
              <a:buClrTx/>
              <a:buSzTx/>
              <a:buNone/>
            </a:pPr>
            <a:r>
              <a:rPr lang="en-US" altLang="en-US" sz="3600" dirty="0" smtClean="0">
                <a:solidFill>
                  <a:srgbClr val="000000"/>
                </a:solidFill>
                <a:latin typeface="Symbol" panose="05050102010706020507" pitchFamily="18" charset="2"/>
                <a:cs typeface="Times New Roman" panose="02020603050405020304" pitchFamily="18" charset="0"/>
              </a:rPr>
              <a:t>a: </a:t>
            </a:r>
            <a:r>
              <a:rPr lang="en-US" altLang="en-US" sz="3600" dirty="0" smtClean="0">
                <a:solidFill>
                  <a:srgbClr val="000000"/>
                </a:solidFill>
                <a:latin typeface="Times New Roman" panose="02020603050405020304" pitchFamily="18" charset="0"/>
                <a:cs typeface="Times New Roman" panose="02020603050405020304" pitchFamily="18" charset="0"/>
              </a:rPr>
              <a:t>Alpha </a:t>
            </a:r>
            <a:r>
              <a:rPr lang="en-US" altLang="en-US" sz="3600" dirty="0">
                <a:solidFill>
                  <a:srgbClr val="000000"/>
                </a:solidFill>
                <a:latin typeface="Times New Roman" panose="02020603050405020304" pitchFamily="18" charset="0"/>
                <a:cs typeface="Times New Roman" panose="02020603050405020304" pitchFamily="18" charset="0"/>
              </a:rPr>
              <a:t>particle: nucleus of helium (2 p, 2 n)   </a:t>
            </a:r>
            <a:r>
              <a:rPr lang="en-US" altLang="en-US" sz="4400" dirty="0">
                <a:solidFill>
                  <a:srgbClr val="000000"/>
                </a:solidFill>
                <a:latin typeface="Times New Roman" panose="02020603050405020304" pitchFamily="18" charset="0"/>
                <a:cs typeface="Times New Roman" panose="02020603050405020304" pitchFamily="18" charset="0"/>
              </a:rPr>
              <a:t> </a:t>
            </a:r>
            <a:r>
              <a:rPr lang="en-US" altLang="en-US" sz="3600" baseline="30000" dirty="0" smtClean="0">
                <a:solidFill>
                  <a:srgbClr val="000000"/>
                </a:solidFill>
                <a:latin typeface="Times New Roman" panose="02020603050405020304" pitchFamily="18" charset="0"/>
                <a:cs typeface="Times New Roman" panose="02020603050405020304" pitchFamily="18" charset="0"/>
              </a:rPr>
              <a:t>4</a:t>
            </a:r>
            <a:r>
              <a:rPr lang="en-US" altLang="en-US" sz="3600" dirty="0" smtClean="0">
                <a:solidFill>
                  <a:srgbClr val="000000"/>
                </a:solidFill>
                <a:latin typeface="Times New Roman" panose="02020603050405020304" pitchFamily="18" charset="0"/>
                <a:cs typeface="Times New Roman" panose="02020603050405020304" pitchFamily="18" charset="0"/>
              </a:rPr>
              <a:t>He</a:t>
            </a:r>
            <a:r>
              <a:rPr lang="en-US" altLang="en-US" sz="3600" baseline="-30000" dirty="0" smtClean="0">
                <a:solidFill>
                  <a:srgbClr val="000000"/>
                </a:solidFill>
                <a:latin typeface="Times New Roman" panose="02020603050405020304" pitchFamily="18" charset="0"/>
                <a:cs typeface="Times New Roman" panose="02020603050405020304" pitchFamily="18" charset="0"/>
              </a:rPr>
              <a:t>2</a:t>
            </a:r>
            <a:r>
              <a:rPr lang="en-US" altLang="en-US" sz="3600" baseline="30000" dirty="0" smtClean="0">
                <a:solidFill>
                  <a:srgbClr val="000000"/>
                </a:solidFill>
                <a:latin typeface="Times New Roman" panose="02020603050405020304" pitchFamily="18" charset="0"/>
                <a:cs typeface="Times New Roman" panose="02020603050405020304" pitchFamily="18" charset="0"/>
              </a:rPr>
              <a:t>2</a:t>
            </a:r>
          </a:p>
          <a:p>
            <a:pPr marL="0" lvl="0" indent="0" defTabSz="914400" eaLnBrk="0" fontAlgn="base" hangingPunct="0">
              <a:spcBef>
                <a:spcPct val="0"/>
              </a:spcBef>
              <a:spcAft>
                <a:spcPct val="0"/>
              </a:spcAft>
              <a:buClrTx/>
              <a:buSzTx/>
              <a:buNone/>
            </a:pPr>
            <a:endParaRPr lang="en-US" altLang="en-US" sz="3600" baseline="30000" dirty="0">
              <a:solidFill>
                <a:srgbClr val="000000"/>
              </a:solidFill>
              <a:latin typeface="Times New Roman" panose="02020603050405020304" pitchFamily="18" charset="0"/>
              <a:cs typeface="Times New Roman" panose="02020603050405020304" pitchFamily="18" charset="0"/>
            </a:endParaRPr>
          </a:p>
          <a:p>
            <a:pPr marL="0" lvl="0" indent="0" defTabSz="914400" eaLnBrk="0" fontAlgn="base" hangingPunct="0">
              <a:spcBef>
                <a:spcPct val="0"/>
              </a:spcBef>
              <a:spcAft>
                <a:spcPct val="0"/>
              </a:spcAft>
              <a:buClrTx/>
              <a:buSzTx/>
              <a:buNone/>
            </a:pPr>
            <a:endParaRPr lang="en-US" altLang="en-US" sz="1800" dirty="0">
              <a:solidFill>
                <a:schemeClr val="tx1"/>
              </a:solidFill>
            </a:endParaRPr>
          </a:p>
          <a:p>
            <a:pPr marL="0" lvl="0" indent="0" defTabSz="914400" eaLnBrk="0" fontAlgn="base" hangingPunct="0">
              <a:spcBef>
                <a:spcPct val="0"/>
              </a:spcBef>
              <a:spcAft>
                <a:spcPct val="0"/>
              </a:spcAft>
              <a:buClrTx/>
              <a:buSzTx/>
              <a:buNone/>
            </a:pPr>
            <a:r>
              <a:rPr lang="en-US" altLang="en-US" sz="3600" dirty="0" smtClean="0">
                <a:solidFill>
                  <a:srgbClr val="000000"/>
                </a:solidFill>
                <a:latin typeface="Symbol" panose="05050102010706020507" pitchFamily="18" charset="2"/>
                <a:cs typeface="Times New Roman" panose="02020603050405020304" pitchFamily="18" charset="0"/>
              </a:rPr>
              <a:t>b:  </a:t>
            </a:r>
            <a:r>
              <a:rPr lang="en-US" altLang="en-US" sz="3600" dirty="0" smtClean="0">
                <a:solidFill>
                  <a:srgbClr val="000000"/>
                </a:solidFill>
                <a:latin typeface="Times New Roman" panose="02020603050405020304" pitchFamily="18" charset="0"/>
                <a:cs typeface="Times New Roman" panose="02020603050405020304" pitchFamily="18" charset="0"/>
              </a:rPr>
              <a:t>Beta </a:t>
            </a:r>
            <a:r>
              <a:rPr lang="en-US" altLang="en-US" sz="3600" dirty="0">
                <a:solidFill>
                  <a:srgbClr val="000000"/>
                </a:solidFill>
                <a:latin typeface="Times New Roman" panose="02020603050405020304" pitchFamily="18" charset="0"/>
                <a:cs typeface="Times New Roman" panose="02020603050405020304" pitchFamily="18" charset="0"/>
              </a:rPr>
              <a:t>particle: speedy electron  </a:t>
            </a:r>
            <a:endParaRPr lang="en-US" altLang="en-US" sz="3600" dirty="0" smtClean="0">
              <a:solidFill>
                <a:srgbClr val="000000"/>
              </a:solidFill>
              <a:latin typeface="Times New Roman" panose="02020603050405020304" pitchFamily="18" charset="0"/>
              <a:cs typeface="Times New Roman" panose="02020603050405020304" pitchFamily="18" charset="0"/>
            </a:endParaRPr>
          </a:p>
          <a:p>
            <a:pPr marL="0" lvl="0" indent="0" defTabSz="914400" eaLnBrk="0" fontAlgn="base" hangingPunct="0">
              <a:spcBef>
                <a:spcPct val="0"/>
              </a:spcBef>
              <a:spcAft>
                <a:spcPct val="0"/>
              </a:spcAft>
              <a:buClrTx/>
              <a:buSzTx/>
              <a:buNone/>
            </a:pPr>
            <a:endParaRPr lang="en-US" altLang="en-US" sz="3600" dirty="0">
              <a:solidFill>
                <a:srgbClr val="000000"/>
              </a:solidFill>
              <a:latin typeface="Times New Roman" panose="02020603050405020304" pitchFamily="18" charset="0"/>
              <a:cs typeface="Times New Roman" panose="02020603050405020304" pitchFamily="18" charset="0"/>
            </a:endParaRPr>
          </a:p>
          <a:p>
            <a:pPr marL="0" lvl="0" indent="0" defTabSz="914400" eaLnBrk="0" fontAlgn="base" hangingPunct="0">
              <a:spcBef>
                <a:spcPct val="0"/>
              </a:spcBef>
              <a:spcAft>
                <a:spcPct val="0"/>
              </a:spcAft>
              <a:buClrTx/>
              <a:buSzTx/>
              <a:buNone/>
            </a:pPr>
            <a:endParaRPr lang="en-US" altLang="en-US" sz="1800" dirty="0">
              <a:solidFill>
                <a:schemeClr val="tx1"/>
              </a:solidFill>
            </a:endParaRPr>
          </a:p>
          <a:p>
            <a:pPr marL="0" lvl="0" indent="0" defTabSz="914400" eaLnBrk="0" fontAlgn="base" hangingPunct="0">
              <a:spcBef>
                <a:spcPct val="0"/>
              </a:spcBef>
              <a:spcAft>
                <a:spcPct val="0"/>
              </a:spcAft>
              <a:buClrTx/>
              <a:buSzTx/>
              <a:buNone/>
            </a:pPr>
            <a:r>
              <a:rPr lang="en-US" altLang="en-US" sz="3600" dirty="0">
                <a:solidFill>
                  <a:srgbClr val="000000"/>
                </a:solidFill>
                <a:latin typeface="Times New Roman" panose="02020603050405020304" pitchFamily="18" charset="0"/>
                <a:cs typeface="Times New Roman" panose="02020603050405020304" pitchFamily="18" charset="0"/>
              </a:rPr>
              <a:t> </a:t>
            </a:r>
            <a:r>
              <a:rPr lang="en-US" altLang="en-US" sz="3600" dirty="0">
                <a:solidFill>
                  <a:srgbClr val="000000"/>
                </a:solidFill>
                <a:latin typeface="Symbol" panose="05050102010706020507" pitchFamily="18" charset="2"/>
                <a:cs typeface="Times New Roman" panose="02020603050405020304" pitchFamily="18" charset="0"/>
              </a:rPr>
              <a:t>g</a:t>
            </a:r>
            <a:r>
              <a:rPr lang="en-US" altLang="en-US" sz="3600" dirty="0">
                <a:solidFill>
                  <a:srgbClr val="000000"/>
                </a:solidFill>
                <a:latin typeface="Times New Roman" panose="02020603050405020304" pitchFamily="18" charset="0"/>
                <a:cs typeface="Times New Roman" panose="02020603050405020304" pitchFamily="18" charset="0"/>
              </a:rPr>
              <a:t> </a:t>
            </a:r>
            <a:r>
              <a:rPr lang="en-US" altLang="en-US" sz="3600" dirty="0" smtClean="0">
                <a:solidFill>
                  <a:srgbClr val="000000"/>
                </a:solidFill>
                <a:latin typeface="Times New Roman" panose="02020603050405020304" pitchFamily="18" charset="0"/>
                <a:cs typeface="Times New Roman" panose="02020603050405020304" pitchFamily="18" charset="0"/>
              </a:rPr>
              <a:t>: Gamma </a:t>
            </a:r>
            <a:r>
              <a:rPr lang="en-US" altLang="en-US" sz="3600" dirty="0">
                <a:solidFill>
                  <a:srgbClr val="000000"/>
                </a:solidFill>
                <a:latin typeface="Times New Roman" panose="02020603050405020304" pitchFamily="18" charset="0"/>
                <a:cs typeface="Times New Roman" panose="02020603050405020304" pitchFamily="18" charset="0"/>
              </a:rPr>
              <a:t>radiation: bullets of light   </a:t>
            </a:r>
          </a:p>
          <a:p>
            <a:endParaRPr lang="en-PH" sz="3600" dirty="0"/>
          </a:p>
        </p:txBody>
      </p:sp>
      <p:pic>
        <p:nvPicPr>
          <p:cNvPr id="4" name="Picture 3" descr="http://physics.bu.edu/cc104/alpha_rad.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69770" y="1192932"/>
            <a:ext cx="1086410" cy="108641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ttp://physics.bu.edu/cc104/yeehaa.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382" y="2786472"/>
            <a:ext cx="3465266" cy="51979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http://physics.bu.edu/cc104/gamma_rad.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61770" y="4093156"/>
            <a:ext cx="3368608" cy="6661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644825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80">
                                          <p:stCondLst>
                                            <p:cond delay="0"/>
                                          </p:stCondLst>
                                        </p:cTn>
                                        <p:tgtEl>
                                          <p:spTgt spid="5"/>
                                        </p:tgtEl>
                                      </p:cBhvr>
                                    </p:animEffect>
                                    <p:anim calcmode="lin" valueType="num">
                                      <p:cBhvr>
                                        <p:cTn id="1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8" dur="26">
                                          <p:stCondLst>
                                            <p:cond delay="650"/>
                                          </p:stCondLst>
                                        </p:cTn>
                                        <p:tgtEl>
                                          <p:spTgt spid="5"/>
                                        </p:tgtEl>
                                      </p:cBhvr>
                                      <p:to x="100000" y="60000"/>
                                    </p:animScale>
                                    <p:animScale>
                                      <p:cBhvr>
                                        <p:cTn id="19" dur="166" decel="50000">
                                          <p:stCondLst>
                                            <p:cond delay="676"/>
                                          </p:stCondLst>
                                        </p:cTn>
                                        <p:tgtEl>
                                          <p:spTgt spid="5"/>
                                        </p:tgtEl>
                                      </p:cBhvr>
                                      <p:to x="100000" y="100000"/>
                                    </p:animScale>
                                    <p:animScale>
                                      <p:cBhvr>
                                        <p:cTn id="20" dur="26">
                                          <p:stCondLst>
                                            <p:cond delay="1312"/>
                                          </p:stCondLst>
                                        </p:cTn>
                                        <p:tgtEl>
                                          <p:spTgt spid="5"/>
                                        </p:tgtEl>
                                      </p:cBhvr>
                                      <p:to x="100000" y="80000"/>
                                    </p:animScale>
                                    <p:animScale>
                                      <p:cBhvr>
                                        <p:cTn id="21" dur="166" decel="50000">
                                          <p:stCondLst>
                                            <p:cond delay="1338"/>
                                          </p:stCondLst>
                                        </p:cTn>
                                        <p:tgtEl>
                                          <p:spTgt spid="5"/>
                                        </p:tgtEl>
                                      </p:cBhvr>
                                      <p:to x="100000" y="100000"/>
                                    </p:animScale>
                                    <p:animScale>
                                      <p:cBhvr>
                                        <p:cTn id="22" dur="26">
                                          <p:stCondLst>
                                            <p:cond delay="1642"/>
                                          </p:stCondLst>
                                        </p:cTn>
                                        <p:tgtEl>
                                          <p:spTgt spid="5"/>
                                        </p:tgtEl>
                                      </p:cBhvr>
                                      <p:to x="100000" y="90000"/>
                                    </p:animScale>
                                    <p:animScale>
                                      <p:cBhvr>
                                        <p:cTn id="23" dur="166" decel="50000">
                                          <p:stCondLst>
                                            <p:cond delay="1668"/>
                                          </p:stCondLst>
                                        </p:cTn>
                                        <p:tgtEl>
                                          <p:spTgt spid="5"/>
                                        </p:tgtEl>
                                      </p:cBhvr>
                                      <p:to x="100000" y="100000"/>
                                    </p:animScale>
                                    <p:animScale>
                                      <p:cBhvr>
                                        <p:cTn id="24" dur="26">
                                          <p:stCondLst>
                                            <p:cond delay="1808"/>
                                          </p:stCondLst>
                                        </p:cTn>
                                        <p:tgtEl>
                                          <p:spTgt spid="5"/>
                                        </p:tgtEl>
                                      </p:cBhvr>
                                      <p:to x="100000" y="95000"/>
                                    </p:animScale>
                                    <p:animScale>
                                      <p:cBhvr>
                                        <p:cTn id="25" dur="166" decel="50000">
                                          <p:stCondLst>
                                            <p:cond delay="1834"/>
                                          </p:stCondLst>
                                        </p:cTn>
                                        <p:tgtEl>
                                          <p:spTgt spid="5"/>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randombar(horizontal)">
                                      <p:cBhvr>
                                        <p:cTn id="3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4557" y="4018208"/>
            <a:ext cx="2454451" cy="1287888"/>
          </a:xfrm>
        </p:spPr>
        <p:txBody>
          <a:bodyPr/>
          <a:lstStyle/>
          <a:p>
            <a:r>
              <a:rPr lang="en-PH" dirty="0" smtClean="0"/>
              <a:t>Alpha </a:t>
            </a:r>
            <a:endParaRPr lang="en-PH" dirty="0"/>
          </a:p>
        </p:txBody>
      </p:sp>
      <p:sp>
        <p:nvSpPr>
          <p:cNvPr id="3" name="Content Placeholder 2"/>
          <p:cNvSpPr>
            <a:spLocks noGrp="1"/>
          </p:cNvSpPr>
          <p:nvPr>
            <p:ph idx="1"/>
          </p:nvPr>
        </p:nvSpPr>
        <p:spPr/>
        <p:txBody>
          <a:bodyPr>
            <a:normAutofit/>
          </a:bodyPr>
          <a:lstStyle/>
          <a:p>
            <a:r>
              <a:rPr lang="en-PH" sz="2800" dirty="0" smtClean="0">
                <a:solidFill>
                  <a:schemeClr val="tx1"/>
                </a:solidFill>
              </a:rPr>
              <a:t>Alpha particles are the nuclei of helium atoms and are composed of two neutron and two protons. There speed is 10,000-20,000 miles per second. A thin sheet of paper can stop alpha particles</a:t>
            </a:r>
            <a:endParaRPr lang="en-PH" sz="9600" dirty="0">
              <a:solidFill>
                <a:schemeClr val="tx1"/>
              </a:solidFill>
            </a:endParaRPr>
          </a:p>
        </p:txBody>
      </p:sp>
      <p:sp>
        <p:nvSpPr>
          <p:cNvPr id="4" name="TextBox 3"/>
          <p:cNvSpPr txBox="1"/>
          <p:nvPr/>
        </p:nvSpPr>
        <p:spPr>
          <a:xfrm>
            <a:off x="9942491" y="3088871"/>
            <a:ext cx="1983347" cy="1446550"/>
          </a:xfrm>
          <a:prstGeom prst="rect">
            <a:avLst/>
          </a:prstGeom>
          <a:noFill/>
        </p:spPr>
        <p:txBody>
          <a:bodyPr wrap="square" rtlCol="0">
            <a:spAutoFit/>
          </a:bodyPr>
          <a:lstStyle/>
          <a:p>
            <a:r>
              <a:rPr lang="en-US" altLang="en-US" sz="8800" dirty="0">
                <a:solidFill>
                  <a:srgbClr val="000000"/>
                </a:solidFill>
                <a:latin typeface="Symbol" panose="05050102010706020507" pitchFamily="18" charset="2"/>
                <a:cs typeface="Times New Roman" panose="02020603050405020304" pitchFamily="18" charset="0"/>
              </a:rPr>
              <a:t>a</a:t>
            </a:r>
            <a:endParaRPr lang="en-PH" sz="8800" dirty="0"/>
          </a:p>
        </p:txBody>
      </p:sp>
    </p:spTree>
    <p:extLst>
      <p:ext uri="{BB962C8B-B14F-4D97-AF65-F5344CB8AC3E}">
        <p14:creationId xmlns:p14="http://schemas.microsoft.com/office/powerpoint/2010/main" val="3132428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7749" y="763074"/>
            <a:ext cx="8534400" cy="5077927"/>
          </a:xfrm>
        </p:spPr>
        <p:txBody>
          <a:bodyPr>
            <a:normAutofit fontScale="92500" lnSpcReduction="10000"/>
          </a:bodyPr>
          <a:lstStyle/>
          <a:p>
            <a:r>
              <a:rPr lang="en-PH" dirty="0"/>
              <a:t>When an atom emits an alpha particle, the atom's mass number decreases by four due to the loss of the four nucleons in the alpha particle. The atomic number of the atom goes down by exactly two, as a result of the loss of two protons – the atom becomes a new element. Examples of this are when uranium becomes thorium, or radium becomes radon gas due to alpha decay.</a:t>
            </a:r>
          </a:p>
          <a:p>
            <a:r>
              <a:rPr lang="en-PH" dirty="0"/>
              <a:t>Alpha particles are commonly emitted by all of the larger radioactive nuclei such as uranium, thorium, actinium, and radium, as well as the transuranic elements. Unlike other types of decay, alpha decay as a process must have a minimum-size atomic nucleus which can support it. The smallest nuclei which have to date been found to be capable of alpha emission are the lightest nuclides of tellurium (element 52), with mass numbers between 106 and 110. The process of emitting an alpha sometimes leaves the nucleus in an excited state, with the emission of a gamma ray removing the excess energy</a:t>
            </a:r>
            <a:r>
              <a:rPr lang="en-PH" dirty="0" smtClean="0"/>
              <a:t>. </a:t>
            </a:r>
            <a:endParaRPr lang="en-PH" dirty="0"/>
          </a:p>
        </p:txBody>
      </p:sp>
      <p:pic>
        <p:nvPicPr>
          <p:cNvPr id="4100" name="Picture 4" descr="http://www.kentchemistry.com/links/Nuclear/Alphadeca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59909" y="1958369"/>
            <a:ext cx="2704563" cy="2687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30168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964557" y="4018208"/>
            <a:ext cx="2454451" cy="1287888"/>
          </a:xfrm>
        </p:spPr>
        <p:txBody>
          <a:bodyPr/>
          <a:lstStyle/>
          <a:p>
            <a:r>
              <a:rPr lang="en-PH" dirty="0" err="1" smtClean="0"/>
              <a:t>bETA</a:t>
            </a:r>
            <a:r>
              <a:rPr lang="en-PH" dirty="0" smtClean="0"/>
              <a:t> </a:t>
            </a:r>
            <a:endParaRPr lang="en-PH" dirty="0"/>
          </a:p>
        </p:txBody>
      </p:sp>
      <p:sp>
        <p:nvSpPr>
          <p:cNvPr id="5" name="Content Placeholder 2"/>
          <p:cNvSpPr>
            <a:spLocks noGrp="1"/>
          </p:cNvSpPr>
          <p:nvPr>
            <p:ph idx="1"/>
          </p:nvPr>
        </p:nvSpPr>
        <p:spPr>
          <a:xfrm>
            <a:off x="684212" y="685800"/>
            <a:ext cx="8534400" cy="3615267"/>
          </a:xfrm>
        </p:spPr>
        <p:txBody>
          <a:bodyPr>
            <a:normAutofit/>
          </a:bodyPr>
          <a:lstStyle/>
          <a:p>
            <a:r>
              <a:rPr lang="en-PH" sz="2800" dirty="0">
                <a:solidFill>
                  <a:schemeClr val="tx1"/>
                </a:solidFill>
              </a:rPr>
              <a:t>B</a:t>
            </a:r>
            <a:r>
              <a:rPr lang="en-PH" sz="2800" dirty="0" smtClean="0">
                <a:solidFill>
                  <a:schemeClr val="tx1"/>
                </a:solidFill>
              </a:rPr>
              <a:t>eta particles are high speed electrons that shoot out from radioactive atoms. They have negative charge and can travel at speed of 60,000-160,000 miles per second.</a:t>
            </a:r>
            <a:endParaRPr lang="en-PH" sz="9600" dirty="0">
              <a:solidFill>
                <a:schemeClr val="tx1"/>
              </a:solidFill>
            </a:endParaRPr>
          </a:p>
        </p:txBody>
      </p:sp>
      <p:sp>
        <p:nvSpPr>
          <p:cNvPr id="6" name="TextBox 5"/>
          <p:cNvSpPr txBox="1"/>
          <p:nvPr/>
        </p:nvSpPr>
        <p:spPr>
          <a:xfrm>
            <a:off x="9942491" y="3088871"/>
            <a:ext cx="1983347" cy="1446550"/>
          </a:xfrm>
          <a:prstGeom prst="rect">
            <a:avLst/>
          </a:prstGeom>
          <a:noFill/>
        </p:spPr>
        <p:txBody>
          <a:bodyPr wrap="square" rtlCol="0">
            <a:spAutoFit/>
          </a:bodyPr>
          <a:lstStyle/>
          <a:p>
            <a:r>
              <a:rPr lang="en-US" altLang="en-US" sz="8800" dirty="0">
                <a:solidFill>
                  <a:srgbClr val="000000"/>
                </a:solidFill>
                <a:latin typeface="Symbol" panose="05050102010706020507" pitchFamily="18" charset="2"/>
                <a:cs typeface="Times New Roman" panose="02020603050405020304" pitchFamily="18" charset="0"/>
              </a:rPr>
              <a:t>b</a:t>
            </a:r>
            <a:endParaRPr lang="en-PH" sz="8800" dirty="0"/>
          </a:p>
        </p:txBody>
      </p:sp>
    </p:spTree>
    <p:extLst>
      <p:ext uri="{BB962C8B-B14F-4D97-AF65-F5344CB8AC3E}">
        <p14:creationId xmlns:p14="http://schemas.microsoft.com/office/powerpoint/2010/main" val="1421919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8454" y="540913"/>
            <a:ext cx="6940081" cy="5666704"/>
          </a:xfrm>
        </p:spPr>
        <p:txBody>
          <a:bodyPr>
            <a:normAutofit/>
          </a:bodyPr>
          <a:lstStyle/>
          <a:p>
            <a:r>
              <a:rPr lang="en-PH" sz="2400" dirty="0"/>
              <a:t>Beta emission is when a high speed electron (negative charge) leaves the nucleus. Beta emission occurs in elements with more neutrons than protons, so a neutron splits into a proton and an electron. The proton stays in the nucleus and the electron is emitted. </a:t>
            </a:r>
            <a:endParaRPr lang="en-PH" sz="2400" dirty="0"/>
          </a:p>
        </p:txBody>
      </p:sp>
      <p:pic>
        <p:nvPicPr>
          <p:cNvPr id="5122" name="Picture 2" descr="http://www.kentchemistry.com/links/Nuclear/beta-minus_decay.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7001" y="2046936"/>
            <a:ext cx="3672277" cy="26546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22484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7964557" y="4018208"/>
            <a:ext cx="2454451" cy="1287888"/>
          </a:xfrm>
        </p:spPr>
        <p:txBody>
          <a:bodyPr/>
          <a:lstStyle/>
          <a:p>
            <a:r>
              <a:rPr lang="en-PH" dirty="0" smtClean="0"/>
              <a:t>Gamma</a:t>
            </a:r>
            <a:endParaRPr lang="en-PH" dirty="0"/>
          </a:p>
        </p:txBody>
      </p:sp>
      <p:sp>
        <p:nvSpPr>
          <p:cNvPr id="6" name="Content Placeholder 2"/>
          <p:cNvSpPr>
            <a:spLocks noGrp="1"/>
          </p:cNvSpPr>
          <p:nvPr>
            <p:ph idx="1"/>
          </p:nvPr>
        </p:nvSpPr>
        <p:spPr>
          <a:xfrm>
            <a:off x="684212" y="685800"/>
            <a:ext cx="8534400" cy="3615267"/>
          </a:xfrm>
        </p:spPr>
        <p:txBody>
          <a:bodyPr>
            <a:normAutofit/>
          </a:bodyPr>
          <a:lstStyle/>
          <a:p>
            <a:r>
              <a:rPr lang="en-PH" sz="2800" dirty="0" smtClean="0">
                <a:solidFill>
                  <a:schemeClr val="tx1"/>
                </a:solidFill>
              </a:rPr>
              <a:t>Gamma particles are burst into photons emitted from electrons and are included in the electromagnetic spectrum. They travel at the speed of light. Thick layers of concrete or ;</a:t>
            </a:r>
            <a:r>
              <a:rPr lang="en-PH" sz="2800" dirty="0" err="1" smtClean="0">
                <a:solidFill>
                  <a:schemeClr val="tx1"/>
                </a:solidFill>
              </a:rPr>
              <a:t>ead</a:t>
            </a:r>
            <a:r>
              <a:rPr lang="en-PH" sz="2800" dirty="0" smtClean="0">
                <a:solidFill>
                  <a:schemeClr val="tx1"/>
                </a:solidFill>
              </a:rPr>
              <a:t> are required to stop gamma rays.</a:t>
            </a:r>
            <a:endParaRPr lang="en-PH" sz="9600" dirty="0">
              <a:solidFill>
                <a:schemeClr val="tx1"/>
              </a:solidFill>
            </a:endParaRPr>
          </a:p>
        </p:txBody>
      </p:sp>
      <p:sp>
        <p:nvSpPr>
          <p:cNvPr id="7" name="TextBox 6"/>
          <p:cNvSpPr txBox="1"/>
          <p:nvPr/>
        </p:nvSpPr>
        <p:spPr>
          <a:xfrm>
            <a:off x="9942491" y="3088871"/>
            <a:ext cx="1983347" cy="1446550"/>
          </a:xfrm>
          <a:prstGeom prst="rect">
            <a:avLst/>
          </a:prstGeom>
          <a:noFill/>
        </p:spPr>
        <p:txBody>
          <a:bodyPr wrap="square" rtlCol="0">
            <a:spAutoFit/>
          </a:bodyPr>
          <a:lstStyle/>
          <a:p>
            <a:r>
              <a:rPr lang="en-US" altLang="en-US" sz="8800" dirty="0">
                <a:solidFill>
                  <a:srgbClr val="000000"/>
                </a:solidFill>
                <a:latin typeface="Symbol" panose="05050102010706020507" pitchFamily="18" charset="2"/>
                <a:cs typeface="Times New Roman" panose="02020603050405020304" pitchFamily="18" charset="0"/>
              </a:rPr>
              <a:t>g</a:t>
            </a:r>
            <a:endParaRPr lang="en-PH" sz="8800" dirty="0"/>
          </a:p>
        </p:txBody>
      </p:sp>
    </p:spTree>
    <p:extLst>
      <p:ext uri="{BB962C8B-B14F-4D97-AF65-F5344CB8AC3E}">
        <p14:creationId xmlns:p14="http://schemas.microsoft.com/office/powerpoint/2010/main" val="3179635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1638" y="582770"/>
            <a:ext cx="6927201" cy="5280398"/>
          </a:xfrm>
        </p:spPr>
        <p:txBody>
          <a:bodyPr>
            <a:normAutofit/>
          </a:bodyPr>
          <a:lstStyle/>
          <a:p>
            <a:r>
              <a:rPr lang="en-PH" sz="2400" dirty="0"/>
              <a:t>A nucleus which is in an excited state may emit one or more photons (packets of electromagnetic radiation) of discrete energies. The emission of gamma rays does not alter the number of protons or neutrons in the nucleus but instead has the effect of moving the nucleus from a higher to a lower energy state (unstable to stable). Gamma ray emission frequently follows beta decay, alpha decay, and other nuclear decay processes</a:t>
            </a:r>
            <a:r>
              <a:rPr lang="en-PH" sz="2400" dirty="0" smtClean="0"/>
              <a:t>. </a:t>
            </a:r>
            <a:endParaRPr lang="en-PH" sz="2400" dirty="0"/>
          </a:p>
          <a:p>
            <a:pPr marL="0" indent="0">
              <a:buNone/>
            </a:pPr>
            <a:endParaRPr lang="en-PH" sz="2400" dirty="0"/>
          </a:p>
        </p:txBody>
      </p:sp>
      <p:pic>
        <p:nvPicPr>
          <p:cNvPr id="6146" name="Picture 2" descr="http://www.kentchemistry.com/links/Nuclear/Gamma_Decay.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9000" y="3222969"/>
            <a:ext cx="3773785" cy="2566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7950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docProps/app.xml><?xml version="1.0" encoding="utf-8"?>
<Properties xmlns="http://schemas.openxmlformats.org/officeDocument/2006/extended-properties" xmlns:vt="http://schemas.openxmlformats.org/officeDocument/2006/docPropsVTypes">
  <Template>Slice</Template>
  <TotalTime>60</TotalTime>
  <Words>341</Words>
  <Application>Microsoft Office PowerPoint</Application>
  <PresentationFormat>Widescreen</PresentationFormat>
  <Paragraphs>30</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Century Gothic</vt:lpstr>
      <vt:lpstr>Symbol</vt:lpstr>
      <vt:lpstr>Times New Roman</vt:lpstr>
      <vt:lpstr>Verdana</vt:lpstr>
      <vt:lpstr>Wingdings 3</vt:lpstr>
      <vt:lpstr>Slice</vt:lpstr>
      <vt:lpstr>The 3 Radioactive particles</vt:lpstr>
      <vt:lpstr>Pierre and Marie Curie discover 3 distinct types of accelerated particles from radioactive decay named after the first three letters of the Greek alphabet:</vt:lpstr>
      <vt:lpstr>PowerPoint Presentation</vt:lpstr>
      <vt:lpstr>Alpha </vt:lpstr>
      <vt:lpstr>PowerPoint Presentation</vt:lpstr>
      <vt:lpstr>bETA </vt:lpstr>
      <vt:lpstr>PowerPoint Presentation</vt:lpstr>
      <vt:lpstr>Gamma</vt:lpstr>
      <vt:lpstr>PowerPoint Presentation</vt:lpstr>
      <vt:lpstr>Separation of some radioactive emissions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3 Radioactive particles</dc:title>
  <dc:creator>User</dc:creator>
  <cp:lastModifiedBy>User</cp:lastModifiedBy>
  <cp:revision>6</cp:revision>
  <dcterms:created xsi:type="dcterms:W3CDTF">2014-09-02T13:48:54Z</dcterms:created>
  <dcterms:modified xsi:type="dcterms:W3CDTF">2014-09-02T14:49:21Z</dcterms:modified>
</cp:coreProperties>
</file>